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7" r:id="rId11"/>
    <p:sldId id="278" r:id="rId12"/>
    <p:sldId id="265" r:id="rId13"/>
    <p:sldId id="280" r:id="rId14"/>
    <p:sldId id="281" r:id="rId15"/>
    <p:sldId id="282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9" r:id="rId26"/>
    <p:sldId id="283" r:id="rId27"/>
    <p:sldId id="27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9"/>
    <p:restoredTop sz="93469"/>
  </p:normalViewPr>
  <p:slideViewPr>
    <p:cSldViewPr snapToGrid="0" snapToObjects="1">
      <p:cViewPr varScale="1">
        <p:scale>
          <a:sx n="115" d="100"/>
          <a:sy n="115" d="100"/>
        </p:scale>
        <p:origin x="12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08240-8FC4-DF4A-A773-C9AD6BA8BB82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D5AAC-E552-2344-81E6-2EEF0746FA0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48174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D5AAC-E552-2344-81E6-2EEF0746FA0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097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D5AAC-E552-2344-81E6-2EEF0746FA0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473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D5AAC-E552-2344-81E6-2EEF0746FA0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19560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D5AAC-E552-2344-81E6-2EEF0746FA0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298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D5AAC-E552-2344-81E6-2EEF0746FA0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7778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D5AAC-E552-2344-81E6-2EEF0746FA0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7863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D5AAC-E552-2344-81E6-2EEF0746FA0B}" type="slidenum">
              <a:rPr lang="es-ES_tradnl" smtClean="0"/>
              <a:t>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322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8D5AAC-E552-2344-81E6-2EEF0746FA0B}" type="slidenum">
              <a:rPr lang="es-ES_tradnl" smtClean="0"/>
              <a:t>28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9384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1268-E973-D848-AC20-28C3BD5FA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BE780-B2DC-A947-877A-A04745461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30851-ECCE-B04F-B3F9-705E6FC7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AD6D7-D2B0-FB4C-9AB5-0BC24950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0DAA2-39D3-F34C-A740-50458E65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9057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37C02-71CE-224E-8EAB-9E7ECE6D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0FCAB3-A5F8-9B41-9C08-25DD10205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B7B03-262C-BE48-97B1-CC28CD1C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E8FD7-CED7-2341-BD39-155375B52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903AC-3D87-6847-B454-228E03092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742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037213-077E-5F43-831D-2359E301B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AEBE5-9576-1D44-893D-185489E2C9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0E40A-0709-0E4A-AAB7-01F50A4E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59209-6A56-DF47-9291-35E13BF6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68294-69A5-D940-8658-2AE43591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785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7AD3-CFA0-E04E-92B2-E9B715EE2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B71C1-753B-3143-B534-3FC15D7A3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347F0-6639-3040-A9A5-E89AAC418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3F69-5E3D-F147-A3DE-90BDE102E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B30B9-9107-8E4F-A507-B9D89FAF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552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1DB5-64D6-1D41-9472-AD08D38C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04E2A-4FB6-334E-90B9-A98BEDBC3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7008F-4568-B444-B53E-2E6658A93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ADEB2-473C-7D4A-B6DC-E0A54A2CC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DD2E8-841C-CA40-9917-D8D28D18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230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BC5F-9F87-5142-B56C-F0A6B8F0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4D14F-3E1C-7649-B274-7F7FB58F79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00C3-AB66-2343-8834-BF60BA97D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03C7B-2826-5446-BCC9-B811D2BB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5F5F-3DB5-5D4D-8202-5F72C067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D3296-7DCE-984F-8B24-3E5CAB25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3494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B92D-1A3B-2F40-9300-C6EF7FA4A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DC5E7-992F-4247-A61A-1B2F6F491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BFBFC-DA37-604E-9D9B-1CF1A9512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1069E-CE11-584F-8BD3-DCE461325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A5A8A-82B7-6B40-951F-1F2AFBB202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5197AE-875A-0748-B34C-8FA426C8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DEB592-1E01-FD45-B6D4-ACB12E3F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2BB92-89F4-ED49-8368-BAC6C3789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2023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11061-DF39-7748-99E2-E6E859661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EFFB0-6035-EB4F-99E6-1CED6010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B825A-595E-4A49-B1A0-B957FCC0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359D6-7744-8546-9740-671FF901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447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8501BC-CD60-5549-BEDB-60AB32824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FB6CC-E389-DE4F-94C3-049CFB6D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DAC2D-B01E-7C4D-9A1F-5315AAA0B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0598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FA899-4EC9-3B49-AEE3-278F2D73D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18AED-E3C8-3840-A370-3DDD9931A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942A7-6F37-1B48-BCEC-733B55E4B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76776-0454-764C-876A-A2BE0225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C6741-043D-ED44-98C7-B61382A9A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67842-8B21-F74C-947C-5EB5ED8F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995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D34D8-2ED2-F647-9945-2279C8A8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21071D-D898-4944-95E4-E59BC1A6B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5846DE-C725-FA4F-A023-136667369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71CE4-38BC-2A4C-AD1C-2C596B8A4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36233-8228-B74F-9DCA-2C0B04FC6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BD241-16FF-D24F-BA0A-0ECD3218A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8238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C3A046-2FC6-8640-9E9D-D4A6602F6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5C03E-4790-0C48-A99E-DFF6B9CEF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4D8BC-EE37-B243-875A-17B7F73280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F104A-2025-C040-966A-85AE0284F1A8}" type="datetimeFigureOut">
              <a:rPr lang="es-ES_tradnl" smtClean="0"/>
              <a:t>13/5/20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A3FC3-4198-FF4E-B067-387C45B0F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ACE40-EA5E-CF4F-A672-DBD61C95B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0AE1C-9BC1-EB44-BF97-1DF7C3EEC569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813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56E78-310E-AF42-8EBF-40E1682C8175}"/>
              </a:ext>
            </a:extLst>
          </p:cNvPr>
          <p:cNvSpPr/>
          <p:nvPr/>
        </p:nvSpPr>
        <p:spPr>
          <a:xfrm>
            <a:off x="374276" y="3213236"/>
            <a:ext cx="11443447" cy="431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ts val="2430"/>
              </a:lnSpc>
              <a:spcAft>
                <a:spcPts val="0"/>
              </a:spcAft>
              <a:tabLst>
                <a:tab pos="2159000" algn="l"/>
              </a:tabLst>
            </a:pPr>
            <a:r>
              <a:rPr lang="es-ES" sz="3200" b="1" spc="-5" dirty="0">
                <a:ea typeface="Times New Roman" panose="02020603050405020304" pitchFamily="18" charset="0"/>
                <a:cs typeface="Times New Roman" panose="02020603050405020304" pitchFamily="18" charset="0"/>
              </a:rPr>
              <a:t>Patrones globales de producción primaria en el océano</a:t>
            </a: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62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46B6-61EB-434D-8438-551E310D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/>
              <a:t>Razones de </a:t>
            </a:r>
            <a:r>
              <a:rPr lang="es-ES" sz="3200" b="1" dirty="0" err="1"/>
              <a:t>Redfield</a:t>
            </a:r>
            <a:r>
              <a:rPr lang="es-ES" sz="3200" b="1" dirty="0"/>
              <a:t>-</a:t>
            </a:r>
            <a:r>
              <a:rPr lang="es-ES" sz="3200" b="1" dirty="0" err="1"/>
              <a:t>Ketchum</a:t>
            </a:r>
            <a:r>
              <a:rPr lang="es-ES" sz="3200" b="1" dirty="0"/>
              <a:t>-Richards (macronutrientes)</a:t>
            </a:r>
            <a:r>
              <a:rPr lang="en-US" sz="3200" dirty="0">
                <a:effectLst/>
              </a:rPr>
              <a:t> </a:t>
            </a:r>
            <a:endParaRPr lang="es-ES_tradnl" sz="3200" dirty="0"/>
          </a:p>
        </p:txBody>
      </p:sp>
      <p:pic>
        <p:nvPicPr>
          <p:cNvPr id="1025" name="Picture 1" descr="page4image924338448">
            <a:extLst>
              <a:ext uri="{FF2B5EF4-FFF2-40B4-BE49-F238E27FC236}">
                <a16:creationId xmlns:a16="http://schemas.microsoft.com/office/drawing/2014/main" id="{6D4B842F-9CC0-0F47-90F2-BD27DBD4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91835"/>
            <a:ext cx="6765308" cy="211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FA97B-2BF5-9B40-AE0A-FCE7784B9738}"/>
              </a:ext>
            </a:extLst>
          </p:cNvPr>
          <p:cNvSpPr txBox="1"/>
          <p:nvPr/>
        </p:nvSpPr>
        <p:spPr>
          <a:xfrm>
            <a:off x="6527409" y="3804724"/>
            <a:ext cx="523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Redfield, Ketchum and Richards (1963) The Sea Vol.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42278A-395F-FC44-8678-37CCF7B24437}"/>
              </a:ext>
            </a:extLst>
          </p:cNvPr>
          <p:cNvSpPr/>
          <p:nvPr/>
        </p:nvSpPr>
        <p:spPr>
          <a:xfrm>
            <a:off x="1905718" y="4840803"/>
            <a:ext cx="90498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Las </a:t>
            </a:r>
            <a:r>
              <a:rPr lang="en-US" sz="2400" dirty="0" err="1"/>
              <a:t>razones</a:t>
            </a:r>
            <a:r>
              <a:rPr lang="en-US" sz="2400" dirty="0"/>
              <a:t> </a:t>
            </a:r>
            <a:r>
              <a:rPr lang="en-US" sz="2400" dirty="0" err="1"/>
              <a:t>elementales</a:t>
            </a:r>
            <a:r>
              <a:rPr lang="en-US" sz="2400" dirty="0"/>
              <a:t> </a:t>
            </a:r>
            <a:r>
              <a:rPr lang="en-US" sz="2400" dirty="0" err="1"/>
              <a:t>promedio</a:t>
            </a:r>
            <a:r>
              <a:rPr lang="en-US" sz="2400" dirty="0"/>
              <a:t> de las </a:t>
            </a:r>
            <a:r>
              <a:rPr lang="en-US" sz="2400" dirty="0" err="1"/>
              <a:t>partículas</a:t>
            </a:r>
            <a:r>
              <a:rPr lang="en-US" sz="2400" dirty="0"/>
              <a:t> marinas son: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P : N : C  =  1 : 16 : 106 </a:t>
            </a:r>
            <a:endParaRPr lang="en-US" sz="2400" b="1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6081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46B6-61EB-434D-8438-551E310D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/>
              <a:t>Razones de </a:t>
            </a:r>
            <a:r>
              <a:rPr lang="es-ES" sz="3200" b="1" dirty="0" err="1"/>
              <a:t>Redfield</a:t>
            </a:r>
            <a:r>
              <a:rPr lang="es-ES" sz="3200" b="1" dirty="0"/>
              <a:t>-</a:t>
            </a:r>
            <a:r>
              <a:rPr lang="es-ES" sz="3200" b="1" dirty="0" err="1"/>
              <a:t>Ketchum</a:t>
            </a:r>
            <a:r>
              <a:rPr lang="es-ES" sz="3200" b="1" dirty="0"/>
              <a:t>-Richards (macronutrientes)</a:t>
            </a:r>
            <a:r>
              <a:rPr lang="en-US" sz="3200" dirty="0">
                <a:effectLst/>
              </a:rPr>
              <a:t> </a:t>
            </a:r>
            <a:endParaRPr lang="es-ES_tradnl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F0AE0-853D-8A44-B230-F96A17219DCF}"/>
              </a:ext>
            </a:extLst>
          </p:cNvPr>
          <p:cNvSpPr txBox="1"/>
          <p:nvPr/>
        </p:nvSpPr>
        <p:spPr>
          <a:xfrm>
            <a:off x="934076" y="4316506"/>
            <a:ext cx="10700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106 CO</a:t>
            </a:r>
            <a:r>
              <a:rPr lang="es-ES_tradnl" baseline="-25000" dirty="0"/>
              <a:t>2</a:t>
            </a:r>
            <a:r>
              <a:rPr lang="es-ES_tradnl" dirty="0"/>
              <a:t> + 16 HNO</a:t>
            </a:r>
            <a:r>
              <a:rPr lang="es-ES_tradnl" baseline="-25000" dirty="0"/>
              <a:t>3</a:t>
            </a:r>
            <a:r>
              <a:rPr lang="es-ES_tradnl" dirty="0"/>
              <a:t> + H</a:t>
            </a:r>
            <a:r>
              <a:rPr lang="es-ES_tradnl" baseline="-25000" dirty="0"/>
              <a:t>3</a:t>
            </a:r>
            <a:r>
              <a:rPr lang="es-ES_tradnl" dirty="0"/>
              <a:t>PO</a:t>
            </a:r>
            <a:r>
              <a:rPr lang="es-ES_tradnl" baseline="-25000" dirty="0"/>
              <a:t>4</a:t>
            </a:r>
            <a:r>
              <a:rPr lang="es-ES_tradnl" dirty="0"/>
              <a:t> + 122 H</a:t>
            </a:r>
            <a:r>
              <a:rPr lang="es-ES_tradnl" baseline="-25000" dirty="0"/>
              <a:t>2</a:t>
            </a:r>
            <a:r>
              <a:rPr lang="es-ES_tradnl" dirty="0"/>
              <a:t>O + </a:t>
            </a:r>
            <a:r>
              <a:rPr lang="es-ES_tradnl" i="1" dirty="0"/>
              <a:t>elementos traza </a:t>
            </a:r>
            <a:r>
              <a:rPr lang="es-ES_tradnl" dirty="0"/>
              <a:t>(como Fe, Zn, Mn, …) </a:t>
            </a:r>
            <a:r>
              <a:rPr lang="es-ES_tradnl" sz="2000" dirty="0">
                <a:solidFill>
                  <a:srgbClr val="FFC000"/>
                </a:solidFill>
              </a:rPr>
              <a:t>e</a:t>
            </a:r>
            <a:r>
              <a:rPr lang="es-ES_tradnl" sz="2000" baseline="30000" dirty="0">
                <a:solidFill>
                  <a:srgbClr val="FFC000"/>
                </a:solidFill>
              </a:rPr>
              <a:t>-</a:t>
            </a:r>
            <a:r>
              <a:rPr lang="es-ES_tradnl" sz="2000" dirty="0"/>
              <a:t>⬌</a:t>
            </a:r>
            <a:r>
              <a:rPr lang="es-ES_tradnl" dirty="0"/>
              <a:t> (CH</a:t>
            </a:r>
            <a:r>
              <a:rPr lang="es-ES_tradnl" baseline="-25000" dirty="0"/>
              <a:t>2</a:t>
            </a:r>
            <a:r>
              <a:rPr lang="es-ES_tradnl" dirty="0"/>
              <a:t>O)</a:t>
            </a:r>
            <a:r>
              <a:rPr lang="es-ES_tradnl" baseline="-25000" dirty="0"/>
              <a:t>106 </a:t>
            </a:r>
            <a:r>
              <a:rPr lang="es-ES_tradnl" dirty="0"/>
              <a:t>(NH</a:t>
            </a:r>
            <a:r>
              <a:rPr lang="es-ES_tradnl" baseline="-25000" dirty="0"/>
              <a:t>3</a:t>
            </a:r>
            <a:r>
              <a:rPr lang="es-ES_tradnl" dirty="0"/>
              <a:t>)</a:t>
            </a:r>
            <a:r>
              <a:rPr lang="es-ES_tradnl" baseline="-25000" dirty="0"/>
              <a:t>16 </a:t>
            </a:r>
            <a:r>
              <a:rPr lang="es-ES_tradnl" dirty="0"/>
              <a:t>(H</a:t>
            </a:r>
            <a:r>
              <a:rPr lang="es-ES_tradnl" baseline="-25000" dirty="0"/>
              <a:t>3</a:t>
            </a:r>
            <a:r>
              <a:rPr lang="es-ES_tradnl" dirty="0"/>
              <a:t>PO</a:t>
            </a:r>
            <a:r>
              <a:rPr lang="es-ES_tradnl" baseline="-25000" dirty="0"/>
              <a:t>4</a:t>
            </a:r>
            <a:r>
              <a:rPr lang="es-ES_tradnl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93C2E-DA48-2842-B841-A90559E3C2F7}"/>
              </a:ext>
            </a:extLst>
          </p:cNvPr>
          <p:cNvSpPr txBox="1"/>
          <p:nvPr/>
        </p:nvSpPr>
        <p:spPr>
          <a:xfrm>
            <a:off x="838200" y="3244334"/>
            <a:ext cx="10648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106 CO</a:t>
            </a:r>
            <a:r>
              <a:rPr lang="es-ES_tradnl" baseline="-25000" dirty="0"/>
              <a:t>2</a:t>
            </a:r>
            <a:r>
              <a:rPr lang="es-ES_tradnl" dirty="0"/>
              <a:t> + 16 HNO</a:t>
            </a:r>
            <a:r>
              <a:rPr lang="es-ES_tradnl" baseline="-25000" dirty="0"/>
              <a:t>3</a:t>
            </a:r>
            <a:r>
              <a:rPr lang="es-ES_tradnl" dirty="0"/>
              <a:t> + H</a:t>
            </a:r>
            <a:r>
              <a:rPr lang="es-ES_tradnl" baseline="-25000" dirty="0"/>
              <a:t>3</a:t>
            </a:r>
            <a:r>
              <a:rPr lang="es-ES_tradnl" dirty="0"/>
              <a:t>PO</a:t>
            </a:r>
            <a:r>
              <a:rPr lang="es-ES_tradnl" baseline="-25000" dirty="0"/>
              <a:t>4</a:t>
            </a:r>
            <a:r>
              <a:rPr lang="es-ES_tradnl" dirty="0"/>
              <a:t> + 122 H</a:t>
            </a:r>
            <a:r>
              <a:rPr lang="es-ES_tradnl" baseline="-25000" dirty="0"/>
              <a:t>2</a:t>
            </a:r>
            <a:r>
              <a:rPr lang="es-ES_tradnl" dirty="0"/>
              <a:t>O + </a:t>
            </a:r>
            <a:r>
              <a:rPr lang="es-ES_tradnl" i="1" dirty="0"/>
              <a:t>elementos traza </a:t>
            </a:r>
            <a:r>
              <a:rPr lang="es-ES_tradnl" dirty="0"/>
              <a:t>(como Fe, Zn, Mn, …) </a:t>
            </a:r>
            <a:r>
              <a:rPr lang="es-ES_tradnl" sz="2000" dirty="0">
                <a:solidFill>
                  <a:srgbClr val="FFC000"/>
                </a:solidFill>
              </a:rPr>
              <a:t>e</a:t>
            </a:r>
            <a:r>
              <a:rPr lang="es-ES_tradnl" sz="2000" baseline="30000" dirty="0">
                <a:solidFill>
                  <a:srgbClr val="FFC000"/>
                </a:solidFill>
              </a:rPr>
              <a:t>-</a:t>
            </a:r>
            <a:r>
              <a:rPr lang="es-ES_tradnl" sz="2000" dirty="0"/>
              <a:t>⬌</a:t>
            </a:r>
            <a:r>
              <a:rPr lang="es-ES_tradnl" dirty="0"/>
              <a:t> (C</a:t>
            </a:r>
            <a:r>
              <a:rPr lang="es-ES_tradnl" baseline="-25000" dirty="0"/>
              <a:t>106</a:t>
            </a:r>
            <a:r>
              <a:rPr lang="es-ES_tradnl" dirty="0"/>
              <a:t>H</a:t>
            </a:r>
            <a:r>
              <a:rPr lang="es-ES_tradnl" baseline="-25000" dirty="0"/>
              <a:t>263</a:t>
            </a:r>
            <a:r>
              <a:rPr lang="es-ES_tradnl" dirty="0"/>
              <a:t>O</a:t>
            </a:r>
            <a:r>
              <a:rPr lang="es-ES_tradnl" baseline="-25000" dirty="0"/>
              <a:t>110</a:t>
            </a:r>
            <a:r>
              <a:rPr lang="es-ES_tradnl" dirty="0"/>
              <a:t>N</a:t>
            </a:r>
            <a:r>
              <a:rPr lang="es-ES_tradnl" baseline="-25000" dirty="0"/>
              <a:t>16</a:t>
            </a:r>
            <a:r>
              <a:rPr lang="es-ES_tradnl" dirty="0"/>
              <a:t>P) + 138 O</a:t>
            </a:r>
            <a:r>
              <a:rPr lang="es-ES_tradnl" baseline="-25000" dirty="0"/>
              <a:t>2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99FD5B3-1621-EE41-B197-BA186E200A05}"/>
              </a:ext>
            </a:extLst>
          </p:cNvPr>
          <p:cNvSpPr/>
          <p:nvPr/>
        </p:nvSpPr>
        <p:spPr>
          <a:xfrm rot="16200000">
            <a:off x="9805799" y="3787117"/>
            <a:ext cx="400110" cy="2259107"/>
          </a:xfrm>
          <a:prstGeom prst="leftBrace">
            <a:avLst>
              <a:gd name="adj1" fmla="val 59276"/>
              <a:gd name="adj2" fmla="val 48831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62C73-CE8F-4348-9CE6-E4687A77D200}"/>
              </a:ext>
            </a:extLst>
          </p:cNvPr>
          <p:cNvSpPr txBox="1"/>
          <p:nvPr/>
        </p:nvSpPr>
        <p:spPr>
          <a:xfrm>
            <a:off x="9087107" y="5140028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dirty="0">
                <a:solidFill>
                  <a:srgbClr val="00B050"/>
                </a:solidFill>
              </a:rPr>
              <a:t>protoplasma </a:t>
            </a:r>
            <a:r>
              <a:rPr lang="es-ES_tradnl" dirty="0" err="1">
                <a:solidFill>
                  <a:srgbClr val="00B050"/>
                </a:solidFill>
              </a:rPr>
              <a:t>algal</a:t>
            </a:r>
            <a:endParaRPr lang="es-ES_tradn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415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46B6-61EB-434D-8438-551E310D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/>
              <a:t>Razones de </a:t>
            </a:r>
            <a:r>
              <a:rPr lang="es-ES" sz="3200" b="1" dirty="0" err="1"/>
              <a:t>Redfield</a:t>
            </a:r>
            <a:r>
              <a:rPr lang="es-ES" sz="3200" b="1" dirty="0"/>
              <a:t>-</a:t>
            </a:r>
            <a:r>
              <a:rPr lang="es-ES" sz="3200" b="1" dirty="0" err="1"/>
              <a:t>Ketchum</a:t>
            </a:r>
            <a:r>
              <a:rPr lang="es-ES" sz="3200" b="1" dirty="0"/>
              <a:t>-Richards (macronutrientes)</a:t>
            </a:r>
            <a:r>
              <a:rPr lang="en-US" sz="3200" b="1" dirty="0"/>
              <a:t> </a:t>
            </a:r>
            <a:endParaRPr lang="es-ES_tradnl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9AA5A-835A-254C-A4AD-9630307C0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dirty="0"/>
              <a:t>Relación </a:t>
            </a:r>
            <a:r>
              <a:rPr lang="es-ES" dirty="0" err="1"/>
              <a:t>estequiométrica</a:t>
            </a:r>
            <a:endParaRPr lang="es-E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s-ES" dirty="0"/>
              <a:t>Producción </a:t>
            </a:r>
            <a:r>
              <a:rPr lang="es-ES" i="1" dirty="0"/>
              <a:t>de </a:t>
            </a:r>
            <a:r>
              <a:rPr lang="es-ES" i="1" dirty="0" err="1"/>
              <a:t>novo</a:t>
            </a:r>
            <a:r>
              <a:rPr lang="es-ES" i="1" dirty="0"/>
              <a:t> </a:t>
            </a:r>
            <a:r>
              <a:rPr lang="es-ES" dirty="0"/>
              <a:t>de macromoléculas orgánicas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pt" dirty="0"/>
              <a:t>CO</a:t>
            </a:r>
            <a:r>
              <a:rPr lang="pt" baseline="-25000" dirty="0"/>
              <a:t>2</a:t>
            </a:r>
            <a:r>
              <a:rPr lang="pt" dirty="0"/>
              <a:t> + N + </a:t>
            </a:r>
            <a:r>
              <a:rPr lang="pt" dirty="0" err="1"/>
              <a:t>P</a:t>
            </a:r>
            <a:r>
              <a:rPr lang="pt" dirty="0"/>
              <a:t> + H</a:t>
            </a:r>
            <a:r>
              <a:rPr lang="pt" baseline="-25000" dirty="0"/>
              <a:t>2</a:t>
            </a:r>
            <a:r>
              <a:rPr lang="pt" dirty="0"/>
              <a:t>0 			Moléculas </a:t>
            </a:r>
            <a:r>
              <a:rPr lang="pt" dirty="0" err="1"/>
              <a:t>orgánicas</a:t>
            </a:r>
            <a:r>
              <a:rPr lang="pt" dirty="0"/>
              <a:t> + O</a:t>
            </a:r>
            <a:r>
              <a:rPr lang="pt" baseline="-25000" dirty="0"/>
              <a:t>2</a:t>
            </a:r>
            <a:r>
              <a:rPr lang="pt" dirty="0"/>
              <a:t> 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Estos (N, P) y algunos otros (Si, Fe, …) se conocen como elementos </a:t>
            </a:r>
            <a:r>
              <a:rPr lang="es-ES" dirty="0" err="1"/>
              <a:t>biolimitantes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1. Los reservorios en los océanos son relativamente pequeños</a:t>
            </a:r>
          </a:p>
          <a:p>
            <a:pPr marL="0" indent="0">
              <a:buNone/>
            </a:pPr>
            <a:r>
              <a:rPr lang="es-ES" dirty="0"/>
              <a:t>2. Tiempos de renovación (</a:t>
            </a:r>
            <a:r>
              <a:rPr lang="es-ES" dirty="0" err="1"/>
              <a:t>turnover</a:t>
            </a:r>
            <a:r>
              <a:rPr lang="es-ES" dirty="0"/>
              <a:t>) rápidos</a:t>
            </a:r>
          </a:p>
          <a:p>
            <a:pPr marL="0" indent="0">
              <a:buNone/>
            </a:pPr>
            <a:r>
              <a:rPr lang="es-ES" dirty="0"/>
              <a:t>3. Necesarios para muchos tipos de actividad biológica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03FC5F-3A91-AE43-BE5E-E24195B7ACAE}"/>
              </a:ext>
            </a:extLst>
          </p:cNvPr>
          <p:cNvCxnSpPr>
            <a:cxnSpLocks/>
          </p:cNvCxnSpPr>
          <p:nvPr/>
        </p:nvCxnSpPr>
        <p:spPr>
          <a:xfrm>
            <a:off x="4831602" y="3444084"/>
            <a:ext cx="1535140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B5A2A7-E8EE-E646-AE7F-5BEFAA3B1DFC}"/>
              </a:ext>
            </a:extLst>
          </p:cNvPr>
          <p:cNvCxnSpPr>
            <a:cxnSpLocks/>
          </p:cNvCxnSpPr>
          <p:nvPr/>
        </p:nvCxnSpPr>
        <p:spPr>
          <a:xfrm flipH="1">
            <a:off x="4817534" y="3577520"/>
            <a:ext cx="1535140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09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201BA8-62A2-5549-92A2-0471FED46E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96" b="32465"/>
          <a:stretch/>
        </p:blipFill>
        <p:spPr>
          <a:xfrm>
            <a:off x="3589283" y="926754"/>
            <a:ext cx="5013434" cy="500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81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40141E-CC3E-CC41-8EF4-97F6B047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399" y="887147"/>
            <a:ext cx="8517202" cy="50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2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7D5BC3E-6092-534D-B8BB-EDC3A7DC4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24" y="0"/>
            <a:ext cx="786067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BB4382-03DF-B743-8DBE-9FDBA518E0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r="54896" b="32465"/>
          <a:stretch/>
        </p:blipFill>
        <p:spPr>
          <a:xfrm>
            <a:off x="0" y="0"/>
            <a:ext cx="4656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28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7118A-35B4-ED46-9C1C-FF400A8C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/>
              <a:t>Perfiles verticales de la concentración de nitratos in en el océano Pacífico occidental (180</a:t>
            </a:r>
            <a:r>
              <a:rPr lang="es-ES" sz="3200" b="1" baseline="30000" dirty="0"/>
              <a:t>0</a:t>
            </a:r>
            <a:r>
              <a:rPr lang="es-ES" sz="3200" b="1" dirty="0"/>
              <a:t> W)</a:t>
            </a:r>
            <a:endParaRPr lang="es-ES_tradnl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F5317-E74B-9348-A784-939B149DE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27162-8015-2B4B-8DAC-013E840D9A0B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63" y="2132094"/>
            <a:ext cx="7460673" cy="41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487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6B3AB-8C7C-434D-BC5F-1A91D122B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/>
              <a:t>Distribución vertical de nutrientes en relación con la </a:t>
            </a:r>
            <a:r>
              <a:rPr lang="es-ES" sz="3200" b="1" dirty="0" err="1"/>
              <a:t>picnoclina</a:t>
            </a:r>
            <a:endParaRPr lang="es-ES_tradnl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FB537-3232-4A41-83C8-D645FD3C7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ABD02B-CD46-6649-997E-175998AE7102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010" y="1882052"/>
            <a:ext cx="4832753" cy="461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040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9CE4-6B9B-A649-B90D-1D25D5BE7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400" b="1" dirty="0"/>
              <a:t>La distribución espacial y temporal de la producción primaria en el océano está determinada por aquellos lugares y momentos en los que se presentan buenas condiciones de iluminación y disponibilidad de nutrientes</a:t>
            </a:r>
            <a:endParaRPr lang="es-ES_tradnl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5D040-40EF-7E4E-B72E-533A890D51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76788-EA94-0647-86E2-48FC540B1A3D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16" y="1830053"/>
            <a:ext cx="4620126" cy="439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47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lorophyll Concentration 2002-2010">
            <a:hlinkClick r:id="" action="ppaction://media"/>
            <a:extLst>
              <a:ext uri="{FF2B5EF4-FFF2-40B4-BE49-F238E27FC236}">
                <a16:creationId xmlns:a16="http://schemas.microsoft.com/office/drawing/2014/main" id="{AF7C2613-B8D1-9248-94FC-2F04119825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5660" y="1690688"/>
            <a:ext cx="8880679" cy="499526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E0F027-932E-1D44-91B6-1C5324BD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/>
              <a:t>Patrones globales de producción primaria</a:t>
            </a:r>
            <a:endParaRPr lang="es-ES_tradnl" sz="3200" b="1" dirty="0"/>
          </a:p>
        </p:txBody>
      </p:sp>
    </p:spTree>
    <p:extLst>
      <p:ext uri="{BB962C8B-B14F-4D97-AF65-F5344CB8AC3E}">
        <p14:creationId xmlns:p14="http://schemas.microsoft.com/office/powerpoint/2010/main" val="288515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9061E-14F4-6A4A-837A-41EDB36E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spc="-5" dirty="0" err="1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Producción</a:t>
            </a:r>
            <a:r>
              <a:rPr lang="en-US" sz="3200" b="1" spc="-5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3200" b="1" spc="-5" dirty="0" err="1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primaria</a:t>
            </a:r>
            <a:endParaRPr lang="es-ES_tradnl" sz="3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68C387-D2ED-C441-AAE8-A0EAEAEEAA51}"/>
              </a:ext>
            </a:extLst>
          </p:cNvPr>
          <p:cNvGrpSpPr/>
          <p:nvPr/>
        </p:nvGrpSpPr>
        <p:grpSpPr>
          <a:xfrm>
            <a:off x="831226" y="5167970"/>
            <a:ext cx="10515600" cy="1661993"/>
            <a:chOff x="884441" y="1784561"/>
            <a:chExt cx="10515600" cy="16619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4C2045-5CCE-4843-97AE-6D7F65ED9F16}"/>
                </a:ext>
              </a:extLst>
            </p:cNvPr>
            <p:cNvSpPr txBox="1"/>
            <p:nvPr/>
          </p:nvSpPr>
          <p:spPr>
            <a:xfrm>
              <a:off x="884441" y="1784561"/>
              <a:ext cx="10515600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800" spc="-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 fotosíntesis requiere de luz, agua y bióxido de carbono</a:t>
              </a:r>
              <a:endParaRPr lang="es-ES" sz="2800" spc="-5" baseline="-25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s-ES" sz="2800" spc="-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pt" sz="2800" spc="-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nCO</a:t>
              </a:r>
              <a:r>
                <a:rPr lang="pt" sz="2800" spc="-5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" sz="2800" spc="-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+2n H</a:t>
              </a:r>
              <a:r>
                <a:rPr lang="pt" sz="2800" spc="-5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" sz="2800" spc="-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2800" dirty="0">
                  <a:latin typeface="Wingdings" pitchFamily="2" charset="2"/>
                  <a:ea typeface="Wingdings" pitchFamily="2" charset="2"/>
                  <a:cs typeface="Wingdings" pitchFamily="2" charset="2"/>
                </a:rPr>
                <a:t> </a:t>
              </a:r>
              <a:r>
                <a:rPr lang="en-US" sz="2800" dirty="0" err="1">
                  <a:latin typeface="Wingdings" pitchFamily="2" charset="2"/>
                  <a:ea typeface="Wingdings" pitchFamily="2" charset="2"/>
                  <a:cs typeface="Wingdings" pitchFamily="2" charset="2"/>
                </a:rPr>
                <a:t>à</a:t>
              </a:r>
              <a:r>
                <a:rPr lang="en-US" sz="2800" dirty="0">
                  <a:latin typeface="Wingdings" pitchFamily="2" charset="2"/>
                  <a:ea typeface="Wingdings" pitchFamily="2" charset="2"/>
                  <a:cs typeface="Wingdings" pitchFamily="2" charset="2"/>
                </a:rPr>
                <a:t> </a:t>
              </a:r>
              <a:r>
                <a:rPr lang="pt" sz="2800" spc="-5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pt" sz="2800" spc="-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(CH</a:t>
              </a:r>
              <a:r>
                <a:rPr lang="pt" sz="2800" spc="-5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" sz="2800" spc="-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O) + nO</a:t>
              </a:r>
              <a:r>
                <a:rPr lang="pt" sz="2800" spc="-5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" sz="2800" spc="-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+ nH</a:t>
              </a:r>
              <a:r>
                <a:rPr lang="pt" sz="2800" spc="-5" baseline="-250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pt" sz="2800" spc="-5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  <a:p>
              <a:endParaRPr lang="es-ES_tradnl" dirty="0"/>
            </a:p>
          </p:txBody>
        </p:sp>
        <p:sp>
          <p:nvSpPr>
            <p:cNvPr id="7" name="Lightning Bolt 6">
              <a:extLst>
                <a:ext uri="{FF2B5EF4-FFF2-40B4-BE49-F238E27FC236}">
                  <a16:creationId xmlns:a16="http://schemas.microsoft.com/office/drawing/2014/main" id="{BC63BA0A-154B-B743-957B-573136FC5959}"/>
                </a:ext>
              </a:extLst>
            </p:cNvPr>
            <p:cNvSpPr/>
            <p:nvPr/>
          </p:nvSpPr>
          <p:spPr>
            <a:xfrm rot="18758435">
              <a:off x="5021632" y="2406032"/>
              <a:ext cx="230220" cy="523792"/>
            </a:xfrm>
            <a:prstGeom prst="lightningBol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DFB2D9-9653-0940-81BE-C33C81A88D9C}"/>
              </a:ext>
            </a:extLst>
          </p:cNvPr>
          <p:cNvGrpSpPr/>
          <p:nvPr/>
        </p:nvGrpSpPr>
        <p:grpSpPr>
          <a:xfrm>
            <a:off x="3262538" y="1462571"/>
            <a:ext cx="5666923" cy="3187480"/>
            <a:chOff x="3939613" y="3603109"/>
            <a:chExt cx="5666923" cy="3187480"/>
          </a:xfrm>
          <a:effectLst>
            <a:reflection stA="30000" endPos="50000" dist="50800" dir="5400000" sy="-100000" algn="bl" rotWithShape="0"/>
          </a:effectLst>
        </p:grpSpPr>
        <p:pic>
          <p:nvPicPr>
            <p:cNvPr id="21" name="Picture 20" descr="A picture containing invertebrate, animal, worm&#10;&#10;Description automatically generated">
              <a:extLst>
                <a:ext uri="{FF2B5EF4-FFF2-40B4-BE49-F238E27FC236}">
                  <a16:creationId xmlns:a16="http://schemas.microsoft.com/office/drawing/2014/main" id="{75599D19-4812-4B43-B2DD-0EFB7AE64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9613" y="3603109"/>
              <a:ext cx="5533820" cy="318748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5895C55-636A-E247-87A1-5B9F4C8211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039887" y="3956884"/>
              <a:ext cx="5566649" cy="2590452"/>
              <a:chOff x="5026774" y="3846565"/>
              <a:chExt cx="8259520" cy="3843586"/>
            </a:xfrm>
          </p:grpSpPr>
          <p:sp>
            <p:nvSpPr>
              <p:cNvPr id="5" name="Circular Arrow 4">
                <a:extLst>
                  <a:ext uri="{FF2B5EF4-FFF2-40B4-BE49-F238E27FC236}">
                    <a16:creationId xmlns:a16="http://schemas.microsoft.com/office/drawing/2014/main" id="{D12888EF-C5BE-F147-8E9E-E53E0B9C6BD8}"/>
                  </a:ext>
                </a:extLst>
              </p:cNvPr>
              <p:cNvSpPr/>
              <p:nvPr/>
            </p:nvSpPr>
            <p:spPr>
              <a:xfrm rot="153405">
                <a:off x="6096000" y="4308231"/>
                <a:ext cx="3826412" cy="2549769"/>
              </a:xfrm>
              <a:prstGeom prst="circularArrow">
                <a:avLst>
                  <a:gd name="adj1" fmla="val 1358"/>
                  <a:gd name="adj2" fmla="val 506114"/>
                  <a:gd name="adj3" fmla="val 20559145"/>
                  <a:gd name="adj4" fmla="val 11272566"/>
                  <a:gd name="adj5" fmla="val 5124"/>
                </a:avLst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Circular Arrow 7">
                <a:extLst>
                  <a:ext uri="{FF2B5EF4-FFF2-40B4-BE49-F238E27FC236}">
                    <a16:creationId xmlns:a16="http://schemas.microsoft.com/office/drawing/2014/main" id="{A268CC44-34E4-4F44-91F0-BD84B292C422}"/>
                  </a:ext>
                </a:extLst>
              </p:cNvPr>
              <p:cNvSpPr/>
              <p:nvPr/>
            </p:nvSpPr>
            <p:spPr>
              <a:xfrm rot="10800000">
                <a:off x="6096000" y="4392308"/>
                <a:ext cx="3826412" cy="2549769"/>
              </a:xfrm>
              <a:prstGeom prst="circularArrow">
                <a:avLst>
                  <a:gd name="adj1" fmla="val 1358"/>
                  <a:gd name="adj2" fmla="val 506114"/>
                  <a:gd name="adj3" fmla="val 20559145"/>
                  <a:gd name="adj4" fmla="val 11272566"/>
                  <a:gd name="adj5" fmla="val 5124"/>
                </a:avLst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89ACA86-3A34-7145-9989-3F6EAD09F9A1}"/>
                  </a:ext>
                </a:extLst>
              </p:cNvPr>
              <p:cNvSpPr txBox="1"/>
              <p:nvPr/>
            </p:nvSpPr>
            <p:spPr>
              <a:xfrm>
                <a:off x="7055781" y="3846565"/>
                <a:ext cx="1653504" cy="684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400" b="1" dirty="0" err="1">
                    <a:solidFill>
                      <a:srgbClr val="FFFF00"/>
                    </a:solidFill>
                    <a:latin typeface="Gabriola" pitchFamily="82" charset="0"/>
                  </a:rPr>
                  <a:t>Fototrofía</a:t>
                </a:r>
                <a:endParaRPr lang="es-ES_tradnl" sz="2400" b="1" dirty="0">
                  <a:solidFill>
                    <a:srgbClr val="FFFF00"/>
                  </a:solidFill>
                  <a:latin typeface="Gabriola" pitchFamily="82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FDB32F-002E-DC4E-A1B6-99079FE5D470}"/>
                  </a:ext>
                </a:extLst>
              </p:cNvPr>
              <p:cNvSpPr txBox="1"/>
              <p:nvPr/>
            </p:nvSpPr>
            <p:spPr>
              <a:xfrm>
                <a:off x="7058750" y="6879398"/>
                <a:ext cx="1924647" cy="684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400" b="1" dirty="0">
                    <a:solidFill>
                      <a:srgbClr val="FFFF00"/>
                    </a:solidFill>
                    <a:latin typeface="Gabriola" pitchFamily="82" charset="0"/>
                  </a:rPr>
                  <a:t>Respiración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75CEED-8425-854D-A3E6-CADC986DDD1C}"/>
                  </a:ext>
                </a:extLst>
              </p:cNvPr>
              <p:cNvSpPr txBox="1"/>
              <p:nvPr/>
            </p:nvSpPr>
            <p:spPr>
              <a:xfrm>
                <a:off x="9345053" y="5268788"/>
                <a:ext cx="1539337" cy="684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400" b="1" dirty="0" err="1">
                    <a:solidFill>
                      <a:srgbClr val="FFFF00"/>
                    </a:solidFill>
                    <a:latin typeface="Gabriola" pitchFamily="82" charset="0"/>
                  </a:rPr>
                  <a:t>C</a:t>
                </a:r>
                <a:r>
                  <a:rPr lang="es-ES_tradnl" sz="2400" b="1" baseline="-25000" dirty="0" err="1">
                    <a:solidFill>
                      <a:srgbClr val="FFFF00"/>
                    </a:solidFill>
                    <a:latin typeface="Gabriola" pitchFamily="82" charset="0"/>
                  </a:rPr>
                  <a:t>org</a:t>
                </a:r>
                <a:r>
                  <a:rPr lang="es-ES_tradnl" sz="2400" b="1" dirty="0">
                    <a:solidFill>
                      <a:srgbClr val="FFFF00"/>
                    </a:solidFill>
                    <a:latin typeface="Gabriola" pitchFamily="82" charset="0"/>
                  </a:rPr>
                  <a:t> + O2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C1D105-8E99-0844-93D6-CF9D0CD39496}"/>
                  </a:ext>
                </a:extLst>
              </p:cNvPr>
              <p:cNvSpPr txBox="1"/>
              <p:nvPr/>
            </p:nvSpPr>
            <p:spPr>
              <a:xfrm>
                <a:off x="5149756" y="5290246"/>
                <a:ext cx="1819996" cy="684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400" b="1" dirty="0">
                    <a:solidFill>
                      <a:srgbClr val="FFFF00"/>
                    </a:solidFill>
                    <a:latin typeface="Gabriola" pitchFamily="82" charset="0"/>
                  </a:rPr>
                  <a:t>CO</a:t>
                </a:r>
                <a:r>
                  <a:rPr lang="es-ES_tradnl" sz="2400" b="1" baseline="-25000" dirty="0">
                    <a:solidFill>
                      <a:srgbClr val="FFFF00"/>
                    </a:solidFill>
                    <a:latin typeface="Gabriola" pitchFamily="82" charset="0"/>
                  </a:rPr>
                  <a:t>2</a:t>
                </a:r>
                <a:r>
                  <a:rPr lang="es-ES_tradnl" sz="2400" b="1" dirty="0">
                    <a:solidFill>
                      <a:srgbClr val="FFFF00"/>
                    </a:solidFill>
                    <a:latin typeface="Gabriola" pitchFamily="82" charset="0"/>
                  </a:rPr>
                  <a:t> + H2O</a:t>
                </a:r>
              </a:p>
            </p:txBody>
          </p:sp>
          <p:sp>
            <p:nvSpPr>
              <p:cNvPr id="11" name="Bent Arrow 10">
                <a:extLst>
                  <a:ext uri="{FF2B5EF4-FFF2-40B4-BE49-F238E27FC236}">
                    <a16:creationId xmlns:a16="http://schemas.microsoft.com/office/drawing/2014/main" id="{162EAF9A-77E4-A740-B601-9964ED5BB2F7}"/>
                  </a:ext>
                </a:extLst>
              </p:cNvPr>
              <p:cNvSpPr/>
              <p:nvPr/>
            </p:nvSpPr>
            <p:spPr>
              <a:xfrm rot="2947756">
                <a:off x="9558248" y="6522100"/>
                <a:ext cx="893230" cy="302723"/>
              </a:xfrm>
              <a:prstGeom prst="bentArrow">
                <a:avLst>
                  <a:gd name="adj1" fmla="val 11596"/>
                  <a:gd name="adj2" fmla="val 22319"/>
                  <a:gd name="adj3" fmla="val 25000"/>
                  <a:gd name="adj4" fmla="val 87500"/>
                </a:avLst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25BC26-9CE2-2D4A-BAEF-B2F958EF253D}"/>
                  </a:ext>
                </a:extLst>
              </p:cNvPr>
              <p:cNvSpPr txBox="1"/>
              <p:nvPr/>
            </p:nvSpPr>
            <p:spPr>
              <a:xfrm>
                <a:off x="10212851" y="7005155"/>
                <a:ext cx="3073443" cy="684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400" b="1" dirty="0">
                    <a:solidFill>
                      <a:srgbClr val="FFFF00"/>
                    </a:solidFill>
                    <a:latin typeface="Gabriola" pitchFamily="82" charset="0"/>
                  </a:rPr>
                  <a:t>Q (energía química)</a:t>
                </a:r>
              </a:p>
            </p:txBody>
          </p:sp>
          <p:sp>
            <p:nvSpPr>
              <p:cNvPr id="16" name="Bent Arrow 15">
                <a:extLst>
                  <a:ext uri="{FF2B5EF4-FFF2-40B4-BE49-F238E27FC236}">
                    <a16:creationId xmlns:a16="http://schemas.microsoft.com/office/drawing/2014/main" id="{9DE36FAA-3F8A-B443-A213-77E3EC7E362A}"/>
                  </a:ext>
                </a:extLst>
              </p:cNvPr>
              <p:cNvSpPr/>
              <p:nvPr/>
            </p:nvSpPr>
            <p:spPr>
              <a:xfrm rot="11336001">
                <a:off x="5594416" y="4430955"/>
                <a:ext cx="893230" cy="302723"/>
              </a:xfrm>
              <a:prstGeom prst="bentArrow">
                <a:avLst>
                  <a:gd name="adj1" fmla="val 11596"/>
                  <a:gd name="adj2" fmla="val 22319"/>
                  <a:gd name="adj3" fmla="val 25000"/>
                  <a:gd name="adj4" fmla="val 87500"/>
                </a:avLst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scene3d>
                <a:camera prst="orthographicFront">
                  <a:rot lat="0" lon="1080000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A079152-619F-0549-AB81-BD4CB192C4E9}"/>
                  </a:ext>
                </a:extLst>
              </p:cNvPr>
              <p:cNvSpPr txBox="1"/>
              <p:nvPr/>
            </p:nvSpPr>
            <p:spPr>
              <a:xfrm>
                <a:off x="5026774" y="3977352"/>
                <a:ext cx="697363" cy="684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_tradnl" sz="2400" b="1" dirty="0">
                    <a:solidFill>
                      <a:srgbClr val="FFFF00"/>
                    </a:solidFill>
                    <a:latin typeface="Gabriola" pitchFamily="82" charset="0"/>
                  </a:rPr>
                  <a:t>h𝜈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4695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067B1-7879-AE4E-A223-0ED490311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Patrones globales de producción primaria: patrones espaciales</a:t>
            </a:r>
            <a:endParaRPr lang="es-ES_trad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E33FA-B1C8-F548-ADD5-2551D35EB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1D993D-7159-BC45-B1FD-4EB536A8F46A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37" y="1827632"/>
            <a:ext cx="6753726" cy="466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165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A4240-409B-D94E-B92C-7D4A128DC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Variaciones temporales en la concentración de clorofila</a:t>
            </a:r>
            <a:endParaRPr lang="es-ES_tradnl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94462-0BB6-9649-8281-4A21AF344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3DF79-9DC6-B045-83C9-8BED98B1EB81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47" y="1825625"/>
            <a:ext cx="9336505" cy="468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04A41C-CBCE-1648-BEAB-4EB810A20988}"/>
              </a:ext>
            </a:extLst>
          </p:cNvPr>
          <p:cNvSpPr txBox="1"/>
          <p:nvPr/>
        </p:nvSpPr>
        <p:spPr>
          <a:xfrm>
            <a:off x="4716379" y="3816628"/>
            <a:ext cx="95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invierno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09950-4170-314C-80C0-679F0701CA57}"/>
              </a:ext>
            </a:extLst>
          </p:cNvPr>
          <p:cNvSpPr txBox="1"/>
          <p:nvPr/>
        </p:nvSpPr>
        <p:spPr>
          <a:xfrm>
            <a:off x="9357984" y="3816628"/>
            <a:ext cx="113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primavera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4FE24-7421-CB4A-910E-02CD242AF8E4}"/>
              </a:ext>
            </a:extLst>
          </p:cNvPr>
          <p:cNvSpPr txBox="1"/>
          <p:nvPr/>
        </p:nvSpPr>
        <p:spPr>
          <a:xfrm>
            <a:off x="4836540" y="6176963"/>
            <a:ext cx="831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verano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2D80A1-9F7A-9940-918A-A7FC42429F09}"/>
              </a:ext>
            </a:extLst>
          </p:cNvPr>
          <p:cNvSpPr txBox="1"/>
          <p:nvPr/>
        </p:nvSpPr>
        <p:spPr>
          <a:xfrm>
            <a:off x="9745333" y="6176963"/>
            <a:ext cx="746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otoño</a:t>
            </a:r>
          </a:p>
        </p:txBody>
      </p:sp>
    </p:spTree>
    <p:extLst>
      <p:ext uri="{BB962C8B-B14F-4D97-AF65-F5344CB8AC3E}">
        <p14:creationId xmlns:p14="http://schemas.microsoft.com/office/powerpoint/2010/main" val="255082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ADD2-233F-E848-A075-77DB689A5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Patrones globales de producción primaria: </a:t>
            </a:r>
            <a:r>
              <a:rPr lang="en-US" sz="3200" b="1" dirty="0" err="1"/>
              <a:t>patrones</a:t>
            </a:r>
            <a:r>
              <a:rPr lang="en-US" sz="3200" b="1" dirty="0"/>
              <a:t> </a:t>
            </a:r>
            <a:r>
              <a:rPr lang="en-US" sz="3200" b="1" dirty="0" err="1"/>
              <a:t>temporales</a:t>
            </a:r>
            <a:endParaRPr lang="es-ES_tradnl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8F9F9-9B81-2747-963E-7D317343C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978B8-5A41-F247-B89A-024C997EC23E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36" y="1665902"/>
            <a:ext cx="5839327" cy="51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0345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C19DE-A739-6E4E-9583-FBE64B2F2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b="1" dirty="0"/>
              <a:t>Patrones globales de abundancia de plancton: ciclos temporales</a:t>
            </a:r>
            <a:endParaRPr lang="es-ES_trad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6D675-BD68-8740-9AEA-222D37457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3F568E-2134-8C47-AD12-A7594417564E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32" y="1835602"/>
            <a:ext cx="6198135" cy="434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8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3C8C-98AC-164F-B199-8C7E4483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/>
              <a:t>Comparaciones globales de producción primaria </a:t>
            </a:r>
            <a:endParaRPr lang="es-ES_trad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44B93-7ADA-6A4C-B9AE-56B316556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778B8-35E9-574F-B4A0-8471CB08A9D1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2194565"/>
            <a:ext cx="7090610" cy="429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5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D3C8C-98AC-164F-B199-8C7E44839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227"/>
            <a:ext cx="10515600" cy="1325563"/>
          </a:xfrm>
        </p:spPr>
        <p:txBody>
          <a:bodyPr>
            <a:normAutofit/>
          </a:bodyPr>
          <a:lstStyle/>
          <a:p>
            <a:r>
              <a:rPr lang="es-ES" sz="3200" b="1" dirty="0"/>
              <a:t>Efectos del calentamiento global</a:t>
            </a:r>
            <a:endParaRPr lang="es-ES_tradnl" sz="3200" dirty="0"/>
          </a:p>
        </p:txBody>
      </p:sp>
      <p:pic>
        <p:nvPicPr>
          <p:cNvPr id="4" name="NASA _ Earth Science Week_ The Ocean's Green Machines.mp4">
            <a:hlinkClick r:id="" action="ppaction://media"/>
            <a:extLst>
              <a:ext uri="{FF2B5EF4-FFF2-40B4-BE49-F238E27FC236}">
                <a16:creationId xmlns:a16="http://schemas.microsoft.com/office/drawing/2014/main" id="{BA8192AE-EE7D-634E-972A-A9AB12220E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064" y="1613790"/>
            <a:ext cx="8285871" cy="4660697"/>
          </a:xfrm>
        </p:spPr>
      </p:pic>
    </p:spTree>
    <p:extLst>
      <p:ext uri="{BB962C8B-B14F-4D97-AF65-F5344CB8AC3E}">
        <p14:creationId xmlns:p14="http://schemas.microsoft.com/office/powerpoint/2010/main" val="178414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54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7C10-6A12-F340-AEB6-8A3C6ED7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u="sng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Conclusiones</a:t>
            </a:r>
            <a:r>
              <a:rPr lang="es-ES" b="1" u="sng" dirty="0"/>
              <a:t> 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5FFC4-DCFC-3043-858C-AB009AABC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mayoría de los patrones espaciales y temporales observados en la producción primaria oceánica global pueden explicarse en términos de disponibilidad de </a:t>
            </a:r>
            <a:r>
              <a:rPr lang="es-ES" b="1" dirty="0">
                <a:solidFill>
                  <a:schemeClr val="accent1"/>
                </a:solidFill>
              </a:rPr>
              <a:t>luz</a:t>
            </a:r>
            <a:r>
              <a:rPr lang="es-ES" dirty="0"/>
              <a:t> y </a:t>
            </a:r>
            <a:r>
              <a:rPr lang="es-ES" b="1" dirty="0">
                <a:solidFill>
                  <a:schemeClr val="accent1"/>
                </a:solidFill>
              </a:rPr>
              <a:t>nutrientes</a:t>
            </a:r>
            <a:endParaRPr lang="en-US" dirty="0"/>
          </a:p>
          <a:p>
            <a:r>
              <a:rPr lang="es-ES" dirty="0"/>
              <a:t>Los aumentos dramáticos en la producción primaria ocurren </a:t>
            </a:r>
            <a:r>
              <a:rPr lang="es-ES" b="1" dirty="0">
                <a:solidFill>
                  <a:schemeClr val="accent1"/>
                </a:solidFill>
              </a:rPr>
              <a:t>donde</a:t>
            </a:r>
            <a:r>
              <a:rPr lang="es-ES" dirty="0"/>
              <a:t> y </a:t>
            </a:r>
            <a:r>
              <a:rPr lang="es-ES" b="1" dirty="0">
                <a:solidFill>
                  <a:schemeClr val="accent1"/>
                </a:solidFill>
              </a:rPr>
              <a:t>cuando</a:t>
            </a:r>
            <a:r>
              <a:rPr lang="es-ES" dirty="0"/>
              <a:t> el agua profunda y rica en nutrientes llega a la superficie del océano</a:t>
            </a:r>
          </a:p>
          <a:p>
            <a:r>
              <a:rPr lang="es-ES" dirty="0"/>
              <a:t>El nitrógeno a menudo limita el crecimiento del fitoplancton en el océano, pero el hierro y el fosfato pueden limitar el crecimiento en ciertas regiones oceánicas importantes</a:t>
            </a:r>
            <a:endParaRPr lang="en-US" dirty="0"/>
          </a:p>
          <a:p>
            <a:endParaRPr lang="en-U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71277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37C10-6A12-F340-AEB6-8A3C6ED7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b="1" u="sng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Conclusiones</a:t>
            </a:r>
            <a:r>
              <a:rPr lang="es-ES" b="1" u="sng" dirty="0"/>
              <a:t> 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5FFC4-DCFC-3043-858C-AB009AABC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producción primaria global oceánica global es </a:t>
            </a:r>
            <a:r>
              <a:rPr lang="es-ES" b="1" dirty="0">
                <a:solidFill>
                  <a:schemeClr val="accent1"/>
                </a:solidFill>
              </a:rPr>
              <a:t>comparable</a:t>
            </a:r>
            <a:r>
              <a:rPr lang="es-ES" dirty="0"/>
              <a:t> a la de la biosfera terrestre</a:t>
            </a:r>
            <a:endParaRPr lang="en-US" dirty="0"/>
          </a:p>
          <a:p>
            <a:r>
              <a:rPr lang="es-ES" dirty="0"/>
              <a:t>La tasa de producción primaria por metro cuadrado en el océano abierto es baja, pero debido a que esta región es tan vasta, el océano abierto en su conjunto </a:t>
            </a:r>
            <a:r>
              <a:rPr lang="es-ES" b="1" dirty="0">
                <a:solidFill>
                  <a:schemeClr val="accent1"/>
                </a:solidFill>
              </a:rPr>
              <a:t>domina</a:t>
            </a:r>
            <a:r>
              <a:rPr lang="es-ES" dirty="0"/>
              <a:t> la producción primaria total del océano global</a:t>
            </a:r>
            <a:endParaRPr lang="en-US" dirty="0"/>
          </a:p>
          <a:p>
            <a:endParaRPr lang="en-U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7914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728B-B17E-004F-976E-918FE2C5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b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Requerimientos para la fotosíntesis: luz</a:t>
            </a:r>
            <a:endParaRPr lang="en-US" sz="3200" b="1" spc="-5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38439-E3BE-8243-A4F6-323258897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35E1B2-9438-874F-AF3C-1BEC74F943CF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136" y="1975411"/>
            <a:ext cx="6753727" cy="420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996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7D04-284E-0343-B18F-E1F133DDE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b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Tasa fotosintética </a:t>
            </a:r>
            <a:r>
              <a:rPr lang="es-ES" sz="3200" b="1" i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vs</a:t>
            </a:r>
            <a:r>
              <a:rPr lang="es-ES" sz="3200" b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. intensidad de la luz</a:t>
            </a:r>
            <a:endParaRPr lang="en-US" sz="3200" b="1" spc="-5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7454B-BF9D-844F-A5D1-0CC5527DC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D8A29A-BD0A-BA45-BAF3-27E8CF9025D8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491" y="2358189"/>
            <a:ext cx="7563018" cy="38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92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E591D-2D5E-BF43-8057-4F8555183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b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Distribución vertical de la luz en el océano</a:t>
            </a:r>
            <a:r>
              <a:rPr lang="en-US" sz="3200" b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_tradnl" sz="3200" b="1" spc="-5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Untitled">
            <a:hlinkClick r:id="" action="ppaction://media"/>
            <a:extLst>
              <a:ext uri="{FF2B5EF4-FFF2-40B4-BE49-F238E27FC236}">
                <a16:creationId xmlns:a16="http://schemas.microsoft.com/office/drawing/2014/main" id="{2BDDD0DD-6BE2-4446-9CC4-53574ACFA8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0469" y="1949623"/>
            <a:ext cx="7735887" cy="435133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68C6C-7DFD-DE44-BF1D-CEB2451E953F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66842"/>
            <a:ext cx="5069450" cy="457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7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4E69-C705-384D-9684-527F5B404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b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La </a:t>
            </a:r>
            <a:r>
              <a:rPr lang="es-ES" sz="3200" b="1" i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profundidad crítica</a:t>
            </a:r>
            <a:r>
              <a:rPr lang="en-US" sz="3200" b="1" i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_tradnl" sz="3200" b="1" i="1" spc="-5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9B7F7-7A84-C84E-93C1-32EFD386A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45C29A-0F02-0B4E-9FA9-2ADDFE50AE0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53933" y="1589935"/>
            <a:ext cx="6834786" cy="4788873"/>
            <a:chOff x="2832" y="-6211"/>
            <a:chExt cx="6648" cy="46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C863A77-FFC6-E245-9874-0F140316005C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" y="-6113"/>
              <a:ext cx="4382" cy="4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74FEF5-E2A9-744E-B508-68EF106B86C7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-6211"/>
              <a:ext cx="2290" cy="4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924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F1A1C-2D16-CC41-9CE4-698D93FF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b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Variaciones estacionales</a:t>
            </a:r>
            <a:r>
              <a:rPr lang="en-US" sz="3200" b="1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s-ES_tradnl" sz="3200" b="1" spc="-5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AF7E-97CB-7D4A-A42B-0EEEF0ED0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B3395-C809-984A-95C5-D1BA1D5EA842}"/>
              </a:ext>
            </a:extLst>
          </p:cNvPr>
          <p:cNvPicPr>
            <a:picLocks noChangeAspect="1" noEditPoint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65" y="2695074"/>
            <a:ext cx="885166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271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69D9-6CFC-2245-831D-250A434C9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200" b="1" dirty="0"/>
              <a:t>Consideraciones globales</a:t>
            </a:r>
            <a:endParaRPr lang="es-ES_tradnl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1AE59-C615-DD40-81DC-28250E030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212FEE-CBF0-9E45-9B92-5B948835976A}"/>
              </a:ext>
            </a:extLst>
          </p:cNvPr>
          <p:cNvSpPr/>
          <p:nvPr/>
        </p:nvSpPr>
        <p:spPr>
          <a:xfrm>
            <a:off x="838200" y="2803411"/>
            <a:ext cx="10515600" cy="3382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spcBef>
                <a:spcPts val="5"/>
              </a:spcBef>
              <a:spcAft>
                <a:spcPts val="0"/>
              </a:spcAft>
            </a:pP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5720">
              <a:lnSpc>
                <a:spcPct val="115000"/>
              </a:lnSpc>
              <a:spcAft>
                <a:spcPts val="0"/>
              </a:spcAft>
            </a:pPr>
            <a:r>
              <a:rPr lang="es-ES" sz="2800" u="sng" spc="-5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s-ES" sz="2800" u="sng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</a:t>
            </a:r>
            <a:r>
              <a:rPr lang="es-ES" sz="2800" u="sng" spc="-5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udes altas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800"/>
              </a:lnSpc>
              <a:spcBef>
                <a:spcPts val="40"/>
              </a:spcBef>
              <a:spcAft>
                <a:spcPts val="0"/>
              </a:spcAft>
            </a:pPr>
            <a:r>
              <a: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2920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Aguas mezcladas, la luz es limitante en el invierno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2920">
              <a:lnSpc>
                <a:spcPct val="115000"/>
              </a:lnSpc>
              <a:spcBef>
                <a:spcPts val="465"/>
              </a:spcBef>
              <a:spcAft>
                <a:spcPts val="0"/>
              </a:spcAft>
            </a:pPr>
            <a:r>
              <a:rPr lang="es-ES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Profundidad crítica</a:t>
            </a: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florecimientos de primavera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2920">
              <a:lnSpc>
                <a:spcPct val="115000"/>
              </a:lnSpc>
              <a:spcBef>
                <a:spcPts val="345"/>
              </a:spcBef>
              <a:spcAft>
                <a:spcPts val="0"/>
              </a:spcAft>
            </a:pP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Nutrientes limitantes o efectos del pastoreo en verano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15720">
              <a:lnSpc>
                <a:spcPct val="115000"/>
              </a:lnSpc>
              <a:spcBef>
                <a:spcPts val="405"/>
              </a:spcBef>
              <a:spcAft>
                <a:spcPts val="0"/>
              </a:spcAft>
            </a:pPr>
            <a:r>
              <a:rPr lang="en-US" sz="2800" u="sng" spc="-5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sz="2800" u="sng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</a:t>
            </a:r>
            <a:r>
              <a:rPr lang="en-US" sz="2800" u="sng" spc="-5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ude</a:t>
            </a:r>
            <a:r>
              <a:rPr lang="en-US" sz="2800" u="sng" dirty="0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2800" u="sng" dirty="0" err="1"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bajas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800"/>
              </a:lnSpc>
              <a:spcBef>
                <a:spcPts val="4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2920">
              <a:lnSpc>
                <a:spcPct val="115000"/>
              </a:lnSpc>
              <a:spcAft>
                <a:spcPts val="0"/>
              </a:spcAft>
            </a:pP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Usualmente, no se consideran sistemas limitados por la luz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2920">
              <a:lnSpc>
                <a:spcPct val="115000"/>
              </a:lnSpc>
              <a:spcBef>
                <a:spcPts val="465"/>
              </a:spcBef>
              <a:spcAft>
                <a:spcPts val="0"/>
              </a:spcAft>
            </a:pPr>
            <a:r>
              <a:rPr lang="es-E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Usualmente, los nutrientes son limitantes al igual que los efectos del pastoreo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3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46B6-61EB-434D-8438-551E310D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/>
              <a:t>Razones de </a:t>
            </a:r>
            <a:r>
              <a:rPr lang="es-ES" sz="3200" b="1" dirty="0" err="1"/>
              <a:t>Redfield</a:t>
            </a:r>
            <a:r>
              <a:rPr lang="es-ES" sz="3200" b="1" dirty="0"/>
              <a:t>-</a:t>
            </a:r>
            <a:r>
              <a:rPr lang="es-ES" sz="3200" b="1" dirty="0" err="1"/>
              <a:t>Ketchum</a:t>
            </a:r>
            <a:r>
              <a:rPr lang="es-ES" sz="3200" b="1" dirty="0"/>
              <a:t>-Richards (macronutrientes)</a:t>
            </a:r>
            <a:r>
              <a:rPr lang="en-US" sz="3200" dirty="0">
                <a:effectLst/>
              </a:rPr>
              <a:t> </a:t>
            </a:r>
            <a:endParaRPr lang="es-ES_tradnl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9AA5A-835A-254C-A4AD-9630307C0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/>
              <a:t>Alfred </a:t>
            </a:r>
            <a:r>
              <a:rPr lang="es-ES" dirty="0" err="1"/>
              <a:t>Redfield</a:t>
            </a:r>
            <a:r>
              <a:rPr lang="es-ES" dirty="0"/>
              <a:t> (un fisiólogo norteamericano) analizó datos empíricos para concluir que el agua de todos los océanos tiene una razón atómica de N y P que se mantiene cerca de 16:1 y es, </a:t>
            </a:r>
            <a:r>
              <a:rPr lang="es-ES" b="1" dirty="0">
                <a:solidFill>
                  <a:schemeClr val="accent1"/>
                </a:solidFill>
              </a:rPr>
              <a:t>sorprendentemente</a:t>
            </a:r>
            <a:r>
              <a:rPr lang="es-ES" dirty="0"/>
              <a:t>, muy similar a la razón N:P del fitoplancton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/>
              <a:t>¡El problema era similar al clásico dilema de causalidad del huevo o la gallina!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dirty="0" err="1"/>
              <a:t>Redfield</a:t>
            </a:r>
            <a:r>
              <a:rPr lang="es-ES" dirty="0"/>
              <a:t> propuso dos mecanismos mutuamente no excluyentes para explicar esta paradoja:</a:t>
            </a:r>
          </a:p>
          <a:p>
            <a:pPr marL="0" indent="0" algn="ctr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I) La razón N:P en el plancton refleja la composición N:P del agua de mar. Las especies de fitoplancton con diferentes requerimientos de N y P compiten dentro del mismo medio y, finalmente, presentan la misma composición de nutrientes que la del agua de mar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II) La razón N:P en el agua de mar tiende hacia la composición N:P del plancton. Además, </a:t>
            </a:r>
            <a:r>
              <a:rPr lang="es-ES" dirty="0" err="1"/>
              <a:t>Redfield</a:t>
            </a:r>
            <a:r>
              <a:rPr lang="es-ES" dirty="0"/>
              <a:t> propuso un escenario similar a un termostato en el que las actividades de los fijadores de nitrógeno y los </a:t>
            </a:r>
            <a:r>
              <a:rPr lang="es-ES" dirty="0" err="1"/>
              <a:t>desnitrificadores</a:t>
            </a:r>
            <a:r>
              <a:rPr lang="es-ES" dirty="0"/>
              <a:t> mantienen la proporción de nitrato a fosfato en el agua de mar cerca de los </a:t>
            </a:r>
            <a:r>
              <a:rPr lang="es-ES" b="1" dirty="0">
                <a:solidFill>
                  <a:schemeClr val="accent1"/>
                </a:solidFill>
              </a:rPr>
              <a:t>requisitos del protoplasma</a:t>
            </a:r>
            <a:endParaRPr lang="es-ES_tradnl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03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767</Words>
  <Application>Microsoft Macintosh PowerPoint</Application>
  <PresentationFormat>Widescreen</PresentationFormat>
  <Paragraphs>87</Paragraphs>
  <Slides>28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Gabriola</vt:lpstr>
      <vt:lpstr>Times New Roman</vt:lpstr>
      <vt:lpstr>Wingdings</vt:lpstr>
      <vt:lpstr>Office Theme</vt:lpstr>
      <vt:lpstr>PowerPoint Presentation</vt:lpstr>
      <vt:lpstr>Producción primaria</vt:lpstr>
      <vt:lpstr>Requerimientos para la fotosíntesis: luz</vt:lpstr>
      <vt:lpstr>Tasa fotosintética vs. intensidad de la luz</vt:lpstr>
      <vt:lpstr>Distribución vertical de la luz en el océano </vt:lpstr>
      <vt:lpstr>La profundidad crítica </vt:lpstr>
      <vt:lpstr>Variaciones estacionales </vt:lpstr>
      <vt:lpstr>Consideraciones globales</vt:lpstr>
      <vt:lpstr>Razones de Redfield-Ketchum-Richards (macronutrientes) </vt:lpstr>
      <vt:lpstr>Razones de Redfield-Ketchum-Richards (macronutrientes) </vt:lpstr>
      <vt:lpstr>Razones de Redfield-Ketchum-Richards (macronutrientes) </vt:lpstr>
      <vt:lpstr>Razones de Redfield-Ketchum-Richards (macronutrientes) </vt:lpstr>
      <vt:lpstr>PowerPoint Presentation</vt:lpstr>
      <vt:lpstr>PowerPoint Presentation</vt:lpstr>
      <vt:lpstr>PowerPoint Presentation</vt:lpstr>
      <vt:lpstr>Perfiles verticales de la concentración de nitratos in en el océano Pacífico occidental (1800 W)</vt:lpstr>
      <vt:lpstr>Distribución vertical de nutrientes en relación con la picnoclina</vt:lpstr>
      <vt:lpstr>La distribución espacial y temporal de la producción primaria en el océano está determinada por aquellos lugares y momentos en los que se presentan buenas condiciones de iluminación y disponibilidad de nutrientes</vt:lpstr>
      <vt:lpstr>Patrones globales de producción primaria</vt:lpstr>
      <vt:lpstr>Patrones globales de producción primaria: patrones espaciales</vt:lpstr>
      <vt:lpstr>Variaciones temporales en la concentración de clorofila</vt:lpstr>
      <vt:lpstr>Patrones globales de producción primaria: patrones temporales</vt:lpstr>
      <vt:lpstr>Patrones globales de abundancia de plancton: ciclos temporales</vt:lpstr>
      <vt:lpstr>Comparaciones globales de producción primaria </vt:lpstr>
      <vt:lpstr>Efectos del calentamiento global</vt:lpstr>
      <vt:lpstr>PowerPoint Presentation</vt:lpstr>
      <vt:lpstr>Conclusiones </vt:lpstr>
      <vt:lpstr>Conclusiones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Xavier</dc:creator>
  <cp:lastModifiedBy>Xavier</cp:lastModifiedBy>
  <cp:revision>23</cp:revision>
  <dcterms:created xsi:type="dcterms:W3CDTF">2019-05-12T15:05:32Z</dcterms:created>
  <dcterms:modified xsi:type="dcterms:W3CDTF">2020-05-13T17:26:50Z</dcterms:modified>
</cp:coreProperties>
</file>